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187624" y="948342"/>
            <a:ext cx="4086396" cy="646331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沪粤</a:t>
            </a:r>
            <a:r>
              <a:rPr lang="zh-CN" altLang="en-US" sz="5400" b="1" baseline="-25000" dirty="0" smtClean="0">
                <a:solidFill>
                  <a:srgbClr val="0070C0"/>
                </a:solidFill>
                <a:latin typeface="方正细倩简体" pitchFamily="65" charset="-122"/>
                <a:ea typeface="方正细倩简体" pitchFamily="65" charset="-122"/>
              </a:rPr>
              <a:t>版九年级物理</a:t>
            </a:r>
            <a:endParaRPr lang="zh-CN" sz="1600" b="1" baseline="-25000" dirty="0">
              <a:solidFill>
                <a:srgbClr val="0070C0"/>
              </a:solidFill>
              <a:latin typeface="方正细倩简体" pitchFamily="65" charset="-122"/>
              <a:ea typeface="方正细倩简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122" y="209304"/>
            <a:ext cx="1530566" cy="307775"/>
          </a:xfrm>
          <a:prstGeom prst="rect">
            <a:avLst/>
          </a:prstGeom>
          <a:solidFill>
            <a:srgbClr val="0070C0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隶书" pitchFamily="49" charset="-122"/>
                <a:ea typeface="隶书" pitchFamily="49" charset="-122"/>
                <a:cs typeface="微软雅黑" panose="020B0503020204020204" charset="-122"/>
                <a:sym typeface="微软雅黑" panose="020B0503020204020204" charset="-122"/>
              </a:rPr>
              <a:t>同步课堂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隶书" pitchFamily="49" charset="-122"/>
              <a:ea typeface="隶书" pitchFamily="49" charset="-122"/>
              <a:cs typeface="微软雅黑" panose="020B0503020204020204" charset="-122"/>
              <a:sym typeface="微软雅黑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74807"/>
            <a:ext cx="3651870" cy="3651870"/>
          </a:xfrm>
          <a:prstGeom prst="rect">
            <a:avLst/>
          </a:prstGeom>
        </p:spPr>
      </p:pic>
      <p:sp>
        <p:nvSpPr>
          <p:cNvPr id="6" name="Shape 40"/>
          <p:cNvSpPr/>
          <p:nvPr/>
        </p:nvSpPr>
        <p:spPr>
          <a:xfrm>
            <a:off x="1259632" y="2211710"/>
            <a:ext cx="4464496" cy="707886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15.2 </a:t>
            </a:r>
            <a:r>
              <a:rPr lang="zh-CN" altLang="en-US" sz="6000" baseline="-25000" dirty="0" smtClean="0">
                <a:solidFill>
                  <a:srgbClr val="FF0000"/>
                </a:solidFill>
                <a:latin typeface="汉真广标" pitchFamily="49" charset="-122"/>
                <a:ea typeface="汉真广标" pitchFamily="49" charset="-122"/>
                <a:sym typeface="+mn-ea"/>
              </a:rPr>
              <a:t>认识电功率</a:t>
            </a:r>
            <a:endParaRPr lang="zh-CN" sz="6000" baseline="-25000" dirty="0">
              <a:solidFill>
                <a:srgbClr val="FF0000"/>
              </a:solidFill>
              <a:latin typeface="汉真广标" pitchFamily="49" charset="-122"/>
              <a:ea typeface="汉真广标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818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2"/>
          <p:cNvSpPr/>
          <p:nvPr/>
        </p:nvSpPr>
        <p:spPr>
          <a:xfrm>
            <a:off x="433071" y="1595886"/>
            <a:ext cx="7883525" cy="831999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实验器材：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电源、开关、两个用电器、两个电压表、两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个电流表。</a:t>
            </a:r>
          </a:p>
        </p:txBody>
      </p:sp>
      <p:sp>
        <p:nvSpPr>
          <p:cNvPr id="13314" name="矩形 3"/>
          <p:cNvSpPr/>
          <p:nvPr/>
        </p:nvSpPr>
        <p:spPr>
          <a:xfrm>
            <a:off x="323851" y="393720"/>
            <a:ext cx="7777163" cy="120184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设计实验与制订计划</a:t>
            </a:r>
          </a:p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研究电功率跟电流的关系时，应设法控制电压不变。</a:t>
            </a:r>
          </a:p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研究电功率跟电压的关系时，应设法控制电流不变。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337" name="矩形 4"/>
          <p:cNvSpPr/>
          <p:nvPr/>
        </p:nvSpPr>
        <p:spPr>
          <a:xfrm>
            <a:off x="323851" y="2358498"/>
            <a:ext cx="4246245" cy="120184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进行实验与收集数据</a:t>
            </a:r>
          </a:p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实验一：将两个灯泡串联，使通过它们的电流相同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hockwaveFlash1" r:id="rId2" imgW="3914775" imgH="2821940"/>
        </mc:Choice>
        <mc:Fallback>
          <p:control name="ShockwaveFlash1" r:id="rId2" imgW="3914775" imgH="2821940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722813" y="2200275"/>
                  <a:ext cx="3914775" cy="2828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33510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/>
          <p:nvPr/>
        </p:nvSpPr>
        <p:spPr>
          <a:xfrm>
            <a:off x="179389" y="600765"/>
            <a:ext cx="7989887" cy="46151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实验二：将两个灯泡并联，使他们两端电压相同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0" name="ShockwaveFlash1" r:id="rId2" imgW="5852795" imgH="3635375"/>
        </mc:Choice>
        <mc:Fallback>
          <p:control name="ShockwaveFlash1" r:id="rId2" imgW="5852795" imgH="3635375">
            <p:pic>
              <p:nvPicPr>
                <p:cNvPr id="0" name="ShockwaveFlash1"/>
                <p:cNvPicPr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519238" y="1308100"/>
                  <a:ext cx="5853112" cy="3644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778549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85825" y="436689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归纳于小结</a:t>
              </a:r>
            </a:p>
          </p:txBody>
        </p:sp>
      </p:grp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528638" y="983503"/>
            <a:ext cx="8364538" cy="12018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电功率大小跟通过用电器的电压、电流有关，电压相等时，电流越大电功率就越大；电流相等时，电压越高，电功率就越大。</a:t>
            </a:r>
          </a:p>
        </p:txBody>
      </p:sp>
      <p:grpSp>
        <p:nvGrpSpPr>
          <p:cNvPr id="2" name="组合 12"/>
          <p:cNvGrpSpPr/>
          <p:nvPr/>
        </p:nvGrpSpPr>
        <p:grpSpPr>
          <a:xfrm>
            <a:off x="620713" y="2815510"/>
            <a:ext cx="7889024" cy="421985"/>
            <a:chOff x="719564" y="4739715"/>
            <a:chExt cx="7889188" cy="420683"/>
          </a:xfrm>
        </p:grpSpPr>
        <p:sp>
          <p:nvSpPr>
            <p:cNvPr id="16388" name="Rectangle 7"/>
            <p:cNvSpPr/>
            <p:nvPr/>
          </p:nvSpPr>
          <p:spPr>
            <a:xfrm>
              <a:off x="5297227" y="4739715"/>
              <a:ext cx="3311525" cy="36807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</a:rPr>
                <a:t>1W =1V·A</a:t>
              </a:r>
            </a:p>
          </p:txBody>
        </p:sp>
        <p:sp>
          <p:nvSpPr>
            <p:cNvPr id="16389" name="Rectangle 8"/>
            <p:cNvSpPr/>
            <p:nvPr/>
          </p:nvSpPr>
          <p:spPr>
            <a:xfrm>
              <a:off x="719564" y="4792206"/>
              <a:ext cx="4488822" cy="3681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zh-CN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U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的单位为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V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</a:t>
              </a:r>
              <a:r>
                <a:rPr lang="en-US" altLang="zh-CN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I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的单位为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A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， </a:t>
              </a:r>
              <a:r>
                <a:rPr lang="en-US" altLang="zh-CN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</a:t>
              </a:r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的单位为</a:t>
              </a:r>
              <a:r>
                <a:rPr lang="en-US" altLang="zh-CN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</a:t>
              </a: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620713" y="2240733"/>
            <a:ext cx="7759700" cy="416097"/>
            <a:chOff x="539552" y="2708920"/>
            <a:chExt cx="7758608" cy="415210"/>
          </a:xfrm>
        </p:grpSpPr>
        <p:sp>
          <p:nvSpPr>
            <p:cNvPr id="16391" name="Text Box 6"/>
            <p:cNvSpPr txBox="1"/>
            <p:nvPr/>
          </p:nvSpPr>
          <p:spPr>
            <a:xfrm>
              <a:off x="539552" y="2725215"/>
              <a:ext cx="3203575" cy="3989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精确的实验表明</a:t>
              </a:r>
              <a:r>
                <a:rPr lang="en-US" altLang="zh-CN" sz="20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:</a:t>
              </a:r>
            </a:p>
          </p:txBody>
        </p:sp>
        <p:sp>
          <p:nvSpPr>
            <p:cNvPr id="16392" name="矩形 8"/>
            <p:cNvSpPr/>
            <p:nvPr/>
          </p:nvSpPr>
          <p:spPr>
            <a:xfrm>
              <a:off x="2915816" y="2708920"/>
              <a:ext cx="5382344" cy="3684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eaLnBrk="0" hangingPunct="0"/>
              <a:r>
                <a:rPr lang="zh-CN" altLang="en-US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电功率</a:t>
              </a:r>
              <a:r>
                <a:rPr lang="en-US" altLang="zh-CN" i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等于电压</a:t>
              </a:r>
              <a:r>
                <a:rPr lang="en-US" altLang="zh-CN" i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U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跟电流</a:t>
              </a:r>
              <a:r>
                <a:rPr lang="en-US" altLang="zh-CN" i="1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I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的乘积。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7037705" y="2240415"/>
            <a:ext cx="1199367" cy="36933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即：</a:t>
            </a:r>
            <a:r>
              <a:rPr lang="en-US" altLang="zh-CN" i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UI</a:t>
            </a:r>
          </a:p>
        </p:txBody>
      </p:sp>
      <p:sp>
        <p:nvSpPr>
          <p:cNvPr id="84999" name="Rectangle 7"/>
          <p:cNvSpPr/>
          <p:nvPr/>
        </p:nvSpPr>
        <p:spPr>
          <a:xfrm>
            <a:off x="354965" y="3184451"/>
            <a:ext cx="8712200" cy="17575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）不管串联电路还是并联电路，电流所做的总功都等于电流在各部分用电器上所做功之和。即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zh-CN" altLang="en-US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）在串联电路中，用电器电阻越大，电流所做的功越多，即：</a:t>
            </a:r>
            <a:r>
              <a:rPr lang="zh-CN" altLang="en-US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；在并联电路中，用电器电阻越小，电流所做的功越多，即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=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altLang="zh-CN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en-US" altLang="zh-CN" i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</a:t>
            </a:r>
            <a:r>
              <a:rPr lang="en-US" altLang="zh-CN" baseline="-25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6745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99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999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4999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4999">
                                            <p:txEl>
                                              <p:charRg st="66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63921" y="30082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431" y="34204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1743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课堂小结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88442" y="67818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91802" y="4299981"/>
            <a:ext cx="8192770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堂重点：电功率的概念和公式。</a:t>
            </a:r>
            <a:endParaRPr lang="en-US" altLang="zh-CN" sz="2000">
              <a:solidFill>
                <a:srgbClr val="FF0000"/>
              </a:solidFill>
              <a:latin typeface="微软雅黑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91516" y="4699810"/>
            <a:ext cx="6607175" cy="39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</a:t>
            </a:r>
            <a:r>
              <a:rPr lang="zh-CN" altLang="en-US" sz="20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堂难点：电功率与电流、电压的关系。</a:t>
            </a:r>
            <a:endParaRPr lang="en-US" altLang="zh-CN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433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6344" y="677631"/>
            <a:ext cx="6905625" cy="332131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9702605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9" name="文本框 1"/>
          <p:cNvSpPr txBox="1"/>
          <p:nvPr/>
        </p:nvSpPr>
        <p:spPr>
          <a:xfrm>
            <a:off x="907636" y="112319"/>
            <a:ext cx="154951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典例分析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10" name="Shape 108"/>
          <p:cNvSpPr/>
          <p:nvPr/>
        </p:nvSpPr>
        <p:spPr>
          <a:xfrm>
            <a:off x="194195" y="92999"/>
            <a:ext cx="562930" cy="57468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7416" y="931941"/>
            <a:ext cx="6839585" cy="5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just">
              <a:spcBef>
                <a:spcPct val="0"/>
              </a:spcBef>
              <a:spcAft>
                <a:spcPct val="0"/>
              </a:spcAft>
            </a:pPr>
            <a:r>
              <a:rPr lang="zh-CN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一：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电功率的概念</a:t>
            </a:r>
          </a:p>
        </p:txBody>
      </p:sp>
      <p:sp>
        <p:nvSpPr>
          <p:cNvPr id="13" name="Shape 112"/>
          <p:cNvSpPr/>
          <p:nvPr/>
        </p:nvSpPr>
        <p:spPr>
          <a:xfrm>
            <a:off x="123774" y="81466"/>
            <a:ext cx="562931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29946" y="1833964"/>
            <a:ext cx="7638415" cy="3416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下列关于电功、电功率的一些说法中正确的是（　　）A．通过用电器的电流做功越多，则用电器功率就越大 B．用电器消耗的电功率越小，则电流做的功就越少 C．千瓦和千瓦时都是电功率的单位 D．用电器消耗的功率越大，则电流做功越快 
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78066" y="1979102"/>
            <a:ext cx="55308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微软雅黑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166059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3"/>
            <a:ext cx="736376" cy="36011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0603" y="326867"/>
            <a:ext cx="261635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训练</a:t>
            </a:r>
            <a:r>
              <a:rPr lang="en-US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>
              <a:solidFill>
                <a:srgbClr val="008080"/>
              </a:solidFill>
              <a:latin typeface="微软雅黑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0841" y="1278873"/>
            <a:ext cx="8284845" cy="34234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有几位同学对电功率这个概念，有以下几种理解，你认为正确的是（　　）</a:t>
            </a:r>
          </a:p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A．电功率是表示电流通过用电器时做功多少的物理量 </a:t>
            </a:r>
          </a:p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B．电功率是表示电流通过用电器时做功快慢的物理量 </a:t>
            </a:r>
          </a:p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C．电功率大的用电器工作时消耗的电能一定多 </a:t>
            </a:r>
          </a:p>
          <a:p>
            <a:pPr marL="0" indent="0" algn="l">
              <a:lnSpc>
                <a:spcPct val="150000"/>
              </a:lnSpc>
            </a:pPr>
            <a:r>
              <a:rPr lang="zh-CN" sz="24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D．电功率大的用电器工作时所用的时间一定少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755141" y="1968280"/>
            <a:ext cx="380365" cy="461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sz="2400" b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en-US" altLang="en-US" sz="2400" b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424445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3003" y="112793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charset="-122"/>
                <a:ea typeface="微软雅黑" panose="020B0503020204020204" charset="-122"/>
                <a:sym typeface="微软雅黑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41709" y="11279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课堂导入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4118" y="637306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" name="组合 9"/>
          <p:cNvGrpSpPr/>
          <p:nvPr/>
        </p:nvGrpSpPr>
        <p:grpSpPr>
          <a:xfrm>
            <a:off x="249146" y="868731"/>
            <a:ext cx="1423880" cy="462808"/>
            <a:chOff x="353856" y="300085"/>
            <a:chExt cx="1017644" cy="881761"/>
          </a:xfrm>
        </p:grpSpPr>
        <p:sp>
          <p:nvSpPr>
            <p:cNvPr id="11" name="Shape 108"/>
            <p:cNvSpPr/>
            <p:nvPr/>
          </p:nvSpPr>
          <p:spPr>
            <a:xfrm>
              <a:off x="353856" y="300085"/>
              <a:ext cx="1017644" cy="87211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65358" y="300085"/>
              <a:ext cx="994639" cy="88176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观察思考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charset="-122"/>
                <a:ea typeface="微软雅黑" panose="020B0503020204020204" charset="-122"/>
                <a:sym typeface="微软雅黑" charset="-122"/>
              </a:endParaRPr>
            </a:p>
          </p:txBody>
        </p:sp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48486" y="868921"/>
            <a:ext cx="687387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飞奔的猎豹，奔驰的骏马，它们奔跑的快慢是不一样的。</a:t>
            </a:r>
          </a:p>
        </p:txBody>
      </p:sp>
      <p:pic>
        <p:nvPicPr>
          <p:cNvPr id="7" name="图片 6" descr="u=1599058715,813821949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11" y="2175166"/>
            <a:ext cx="3899535" cy="2517641"/>
          </a:xfrm>
          <a:prstGeom prst="rect">
            <a:avLst/>
          </a:prstGeom>
        </p:spPr>
      </p:pic>
      <p:pic>
        <p:nvPicPr>
          <p:cNvPr id="16" name="图片 15" descr="u=1460259174,1473331193&amp;fm=26&amp;gp=0"/>
          <p:cNvPicPr>
            <a:picLocks noChangeAspect="1"/>
          </p:cNvPicPr>
          <p:nvPr/>
        </p:nvPicPr>
        <p:blipFill>
          <a:blip r:embed="rId3"/>
          <a:srcRect l="22810"/>
          <a:stretch>
            <a:fillRect/>
          </a:stretch>
        </p:blipFill>
        <p:spPr>
          <a:xfrm>
            <a:off x="5367655" y="2133152"/>
            <a:ext cx="3208020" cy="260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19561"/>
      </p:ext>
    </p:extLst>
  </p:cSld>
  <p:clrMapOvr>
    <a:masterClrMapping/>
  </p:clrMapOvr>
  <p:transition spd="slow" advClick="0" advTm="2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36586" y="274994"/>
            <a:ext cx="1064069" cy="480273"/>
            <a:chOff x="416910" y="22198"/>
            <a:chExt cx="786531" cy="1587171"/>
          </a:xfrm>
        </p:grpSpPr>
        <p:sp>
          <p:nvSpPr>
            <p:cNvPr id="10" name="Shape 108"/>
            <p:cNvSpPr/>
            <p:nvPr/>
          </p:nvSpPr>
          <p:spPr>
            <a:xfrm>
              <a:off x="416910" y="82808"/>
              <a:ext cx="786531" cy="152656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" name="Shape 112"/>
            <p:cNvSpPr/>
            <p:nvPr/>
          </p:nvSpPr>
          <p:spPr>
            <a:xfrm>
              <a:off x="496828" y="22198"/>
              <a:ext cx="611759" cy="152518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思考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charset="-122"/>
                <a:ea typeface="微软雅黑" panose="020B0503020204020204" charset="-122"/>
                <a:sym typeface="微软雅黑" charset="-122"/>
              </a:endParaRPr>
            </a:p>
          </p:txBody>
        </p:sp>
      </p:grp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905001" y="916027"/>
            <a:ext cx="6584315" cy="46024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我们怎样比较物体运动的快慢？</a:t>
            </a:r>
            <a:endParaRPr lang="zh-CN" altLang="en-US" sz="2400">
              <a:solidFill>
                <a:srgbClr val="000000"/>
              </a:solidFill>
              <a:latin typeface="微软雅黑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36319" y="2060512"/>
            <a:ext cx="1537104" cy="462808"/>
            <a:chOff x="496827" y="22198"/>
            <a:chExt cx="1136186" cy="1702102"/>
          </a:xfrm>
        </p:grpSpPr>
        <p:sp>
          <p:nvSpPr>
            <p:cNvPr id="13" name="Shape 108"/>
            <p:cNvSpPr/>
            <p:nvPr/>
          </p:nvSpPr>
          <p:spPr>
            <a:xfrm>
              <a:off x="515472" y="22198"/>
              <a:ext cx="1117541" cy="1702102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Shape 112"/>
            <p:cNvSpPr/>
            <p:nvPr/>
          </p:nvSpPr>
          <p:spPr>
            <a:xfrm>
              <a:off x="496827" y="22198"/>
              <a:ext cx="1136185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讨论</a:t>
              </a:r>
              <a:endParaRPr kumimoji="0" lang="zh-CN" sz="2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127886" y="3051089"/>
            <a:ext cx="6254115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rPr>
              <a:t>前面我们已经学习了速度的概念，你能回想起来吗？和大家交流一下！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3018252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314593" y="149938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27330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/>
              </a:rPr>
              <a:t>课堂活动</a:t>
            </a: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39114" y="6358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71905" y="16691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3400" y="714200"/>
            <a:ext cx="188769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一、</a:t>
            </a:r>
            <a:r>
              <a:rPr lang="zh-CN" altLang="en-US">
                <a:sym typeface="宋体" panose="02010600030101010101" pitchFamily="2" charset="-122"/>
              </a:rPr>
              <a:t>电功率</a:t>
            </a:r>
            <a:endParaRPr lang="en-US" altLang="zh-CN"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4325" y="1324706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</a:p>
          </p:txBody>
        </p:sp>
      </p:grpSp>
      <p:pic>
        <p:nvPicPr>
          <p:cNvPr id="12" name="图片 11" descr="02c04d2318495250a6240e6d636f5bdc"/>
          <p:cNvPicPr>
            <a:picLocks noChangeAspect="1"/>
          </p:cNvPicPr>
          <p:nvPr/>
        </p:nvPicPr>
        <p:blipFill>
          <a:blip r:embed="rId2"/>
          <a:srcRect l="31038" t="12111" r="29158" b="7978"/>
          <a:stretch>
            <a:fillRect/>
          </a:stretch>
        </p:blipFill>
        <p:spPr>
          <a:xfrm>
            <a:off x="707391" y="2445072"/>
            <a:ext cx="1156335" cy="2289112"/>
          </a:xfrm>
          <a:prstGeom prst="rect">
            <a:avLst/>
          </a:prstGeom>
        </p:spPr>
      </p:pic>
      <p:pic>
        <p:nvPicPr>
          <p:cNvPr id="14" name="图片 13" descr="欧派电热水器生产厂家批发_800x8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5705" y="2755083"/>
            <a:ext cx="3958590" cy="1979102"/>
          </a:xfrm>
          <a:prstGeom prst="rect">
            <a:avLst/>
          </a:prstGeom>
        </p:spPr>
      </p:pic>
      <p:pic>
        <p:nvPicPr>
          <p:cNvPr id="15" name="图片 14" descr="aa64034f78f0f73620c694635b61991febc41356"/>
          <p:cNvPicPr>
            <a:picLocks noChangeAspect="1"/>
          </p:cNvPicPr>
          <p:nvPr/>
        </p:nvPicPr>
        <p:blipFill>
          <a:blip r:embed="rId4"/>
          <a:srcRect l="19082" r="14315"/>
          <a:stretch>
            <a:fillRect/>
          </a:stretch>
        </p:blipFill>
        <p:spPr>
          <a:xfrm>
            <a:off x="7312025" y="2325397"/>
            <a:ext cx="1311910" cy="2528463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318386" y="1244498"/>
            <a:ext cx="6491605" cy="120057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观察电能表，常常可以发现：电能表上的铝盘在使用一只节能灯时转得慢，在使用电热水器时转得快。电能表铝盘转动的快慢是否与用电器的种类有关！这两种用电器究竟有什么不同？下面我们来看它们的铭牌。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charset="-122"/>
              <a:ea typeface="微软雅黑" panose="020B0503020204020204" charset="-122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9717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/>
        </p:nvPicPr>
        <p:blipFill>
          <a:blip r:embed="rId2">
            <a:lum bright="12000" contrast="66000"/>
          </a:blip>
          <a:stretch>
            <a:fillRect/>
          </a:stretch>
        </p:blipFill>
        <p:spPr>
          <a:xfrm>
            <a:off x="397510" y="1135008"/>
            <a:ext cx="3357880" cy="2326033"/>
          </a:xfrm>
          <a:prstGeom prst="rect">
            <a:avLst/>
          </a:prstGeom>
        </p:spPr>
      </p:pic>
      <p:pic>
        <p:nvPicPr>
          <p:cNvPr id="4" name="图片 3" descr="www.tyjs.org-201704150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6076" y="1135008"/>
            <a:ext cx="3781425" cy="2339401"/>
          </a:xfrm>
          <a:prstGeom prst="rect">
            <a:avLst/>
          </a:prstGeom>
        </p:spPr>
      </p:pic>
      <p:sp>
        <p:nvSpPr>
          <p:cNvPr id="6150" name="Rectangle 2"/>
          <p:cNvSpPr/>
          <p:nvPr/>
        </p:nvSpPr>
        <p:spPr>
          <a:xfrm>
            <a:off x="683261" y="3944199"/>
            <a:ext cx="7777163" cy="97968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节能灯上的“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12W”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和电热水器上的“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5000W”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的字样是什么意思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sp>
        <p:nvSpPr>
          <p:cNvPr id="6145" name="Rectangle 6"/>
          <p:cNvSpPr/>
          <p:nvPr/>
        </p:nvSpPr>
        <p:spPr>
          <a:xfrm>
            <a:off x="527368" y="508303"/>
            <a:ext cx="4032250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灯泡和热水器铭牌图</a:t>
            </a:r>
          </a:p>
        </p:txBody>
      </p:sp>
    </p:spTree>
    <p:extLst>
      <p:ext uri="{BB962C8B-B14F-4D97-AF65-F5344CB8AC3E}">
        <p14:creationId xmlns:p14="http://schemas.microsoft.com/office/powerpoint/2010/main" val="652535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16"/>
          <p:cNvSpPr/>
          <p:nvPr/>
        </p:nvSpPr>
        <p:spPr>
          <a:xfrm>
            <a:off x="395288" y="1052572"/>
            <a:ext cx="3529012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哪个做功做得比较快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?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95605" y="420774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观察与思考</a:t>
              </a:r>
            </a:p>
          </p:txBody>
        </p:sp>
      </p:grp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rcRect l="13588" r="13247"/>
          <a:stretch>
            <a:fillRect/>
          </a:stretch>
        </p:blipFill>
        <p:spPr>
          <a:xfrm>
            <a:off x="927735" y="1585064"/>
            <a:ext cx="1911350" cy="2618856"/>
          </a:xfrm>
          <a:prstGeom prst="rect">
            <a:avLst/>
          </a:prstGeom>
        </p:spPr>
      </p:pic>
      <p:pic>
        <p:nvPicPr>
          <p:cNvPr id="4" name="图片 3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061" y="1585064"/>
            <a:ext cx="3867785" cy="2581935"/>
          </a:xfrm>
          <a:prstGeom prst="rect">
            <a:avLst/>
          </a:prstGeom>
        </p:spPr>
      </p:pic>
      <p:sp>
        <p:nvSpPr>
          <p:cNvPr id="8196" name="Rectangle 14"/>
          <p:cNvSpPr/>
          <p:nvPr/>
        </p:nvSpPr>
        <p:spPr>
          <a:xfrm>
            <a:off x="419418" y="4364484"/>
            <a:ext cx="3316934" cy="40011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洗衣机半小时做功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180000J </a:t>
            </a:r>
          </a:p>
        </p:txBody>
      </p:sp>
      <p:sp>
        <p:nvSpPr>
          <p:cNvPr id="8197" name="Rectangle 15"/>
          <p:cNvSpPr/>
          <p:nvPr/>
        </p:nvSpPr>
        <p:spPr>
          <a:xfrm>
            <a:off x="3997325" y="4364655"/>
            <a:ext cx="4104640" cy="39976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电流通过公共电车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2s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做功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120000J </a:t>
            </a:r>
          </a:p>
        </p:txBody>
      </p:sp>
    </p:spTree>
    <p:extLst>
      <p:ext uri="{BB962C8B-B14F-4D97-AF65-F5344CB8AC3E}">
        <p14:creationId xmlns:p14="http://schemas.microsoft.com/office/powerpoint/2010/main" val="214621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4" name="Rectangle 46"/>
          <p:cNvSpPr/>
          <p:nvPr/>
        </p:nvSpPr>
        <p:spPr>
          <a:xfrm>
            <a:off x="468313" y="789668"/>
            <a:ext cx="7970452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物理学中，把电流所做的功与所用时间之比叫作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</a:t>
            </a:r>
            <a:endParaRPr lang="en-US" altLang="zh-CN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225" name="Text Box 47"/>
          <p:cNvSpPr txBox="1"/>
          <p:nvPr/>
        </p:nvSpPr>
        <p:spPr>
          <a:xfrm>
            <a:off x="263526" y="213888"/>
            <a:ext cx="320953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电功率的意义、定义</a:t>
            </a:r>
          </a:p>
        </p:txBody>
      </p:sp>
      <p:sp>
        <p:nvSpPr>
          <p:cNvPr id="7216" name="Rectangle 48"/>
          <p:cNvSpPr/>
          <p:nvPr/>
        </p:nvSpPr>
        <p:spPr>
          <a:xfrm>
            <a:off x="468313" y="1530001"/>
            <a:ext cx="8424862" cy="157233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是表示用电器消耗电能快慢的物理量，它的大小与“电流做功的多少”和“做功所用的时间”两个因素有关，因此，因此电功率大的用电器只能说明该用电器消耗电能快或电流做功快，并不表示电流做功的多少。</a:t>
            </a:r>
          </a:p>
        </p:txBody>
      </p:sp>
      <p:sp>
        <p:nvSpPr>
          <p:cNvPr id="12" name="Text Box 6"/>
          <p:cNvSpPr txBox="1"/>
          <p:nvPr/>
        </p:nvSpPr>
        <p:spPr>
          <a:xfrm>
            <a:off x="398463" y="3849668"/>
            <a:ext cx="3886200" cy="375568"/>
          </a:xfrm>
          <a:prstGeom prst="rect">
            <a:avLst/>
          </a:prstGeom>
          <a:noFill/>
          <a:ln w="9525">
            <a:noFill/>
          </a:ln>
        </p:spPr>
        <p:txBody>
          <a:bodyPr lIns="97616" tIns="48808" rIns="97616" bIns="48808" anchor="t">
            <a:spAutoFit/>
          </a:bodyPr>
          <a:lstStyle/>
          <a:p>
            <a:pPr defTabSz="976630"/>
            <a:r>
              <a:rPr lang="en-US" altLang="zh-CN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en-US">
                <a:solidFill>
                  <a:srgbClr val="0066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计算公式：</a:t>
            </a:r>
          </a:p>
        </p:txBody>
      </p:sp>
      <p:grpSp>
        <p:nvGrpSpPr>
          <p:cNvPr id="3" name="组合 13"/>
          <p:cNvGrpSpPr/>
          <p:nvPr/>
        </p:nvGrpSpPr>
        <p:grpSpPr>
          <a:xfrm>
            <a:off x="4067175" y="3488414"/>
            <a:ext cx="1645920" cy="1481770"/>
            <a:chOff x="5522913" y="1484313"/>
            <a:chExt cx="1645919" cy="1478112"/>
          </a:xfrm>
        </p:grpSpPr>
        <p:sp>
          <p:nvSpPr>
            <p:cNvPr id="9230" name="Text Box 6"/>
            <p:cNvSpPr txBox="1"/>
            <p:nvPr/>
          </p:nvSpPr>
          <p:spPr>
            <a:xfrm>
              <a:off x="5580063" y="1484313"/>
              <a:ext cx="1588769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P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：电功率</a:t>
              </a:r>
            </a:p>
          </p:txBody>
        </p:sp>
        <p:sp>
          <p:nvSpPr>
            <p:cNvPr id="9231" name="Text Box 7"/>
            <p:cNvSpPr txBox="1"/>
            <p:nvPr/>
          </p:nvSpPr>
          <p:spPr>
            <a:xfrm>
              <a:off x="5522913" y="1997075"/>
              <a:ext cx="1407159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W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：电功</a:t>
              </a:r>
            </a:p>
          </p:txBody>
        </p:sp>
        <p:sp>
          <p:nvSpPr>
            <p:cNvPr id="9232" name="Text Box 8"/>
            <p:cNvSpPr txBox="1"/>
            <p:nvPr/>
          </p:nvSpPr>
          <p:spPr>
            <a:xfrm>
              <a:off x="5594921" y="2501900"/>
              <a:ext cx="1223411" cy="460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2400" i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t</a:t>
              </a:r>
              <a:r>
                <a:rPr lang="zh-CN" altLang="en-US" sz="24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：时间</a:t>
              </a:r>
            </a:p>
          </p:txBody>
        </p:sp>
      </p:grp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120265" y="3379560"/>
          <a:ext cx="1766570" cy="15252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3" imgW="457200" imgH="393700" progId="Equation.KSEE3">
                  <p:embed/>
                </p:oleObj>
              </mc:Choice>
              <mc:Fallback>
                <p:oleObj r:id="rId3" imgW="457200" imgH="393700" progId="Equation.KSEE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0265" y="3379560"/>
                        <a:ext cx="1766570" cy="15252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364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4" grpId="0"/>
      <p:bldP spid="721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4"/>
          <p:cNvSpPr txBox="1"/>
          <p:nvPr/>
        </p:nvSpPr>
        <p:spPr>
          <a:xfrm>
            <a:off x="179389" y="1924357"/>
            <a:ext cx="290175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电功率公式的转换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081" y="477429"/>
            <a:ext cx="5880735" cy="1908442"/>
          </a:xfrm>
          <a:prstGeom prst="rect">
            <a:avLst/>
          </a:prstGeom>
        </p:spPr>
      </p:pic>
      <p:sp>
        <p:nvSpPr>
          <p:cNvPr id="11273" name="Text Box 2"/>
          <p:cNvSpPr txBox="1"/>
          <p:nvPr/>
        </p:nvSpPr>
        <p:spPr>
          <a:xfrm>
            <a:off x="179706" y="103125"/>
            <a:ext cx="382508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76630"/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电功率的单位及物理意义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60681" y="2385871"/>
            <a:ext cx="1584325" cy="6467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单位名称：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4688" y="2571114"/>
            <a:ext cx="19100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瓦特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简称瓦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22341" y="2571114"/>
            <a:ext cx="620395" cy="461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</a:p>
        </p:txBody>
      </p:sp>
      <p:sp>
        <p:nvSpPr>
          <p:cNvPr id="11274" name="矩形 12"/>
          <p:cNvSpPr/>
          <p:nvPr/>
        </p:nvSpPr>
        <p:spPr>
          <a:xfrm>
            <a:off x="4380865" y="2570796"/>
            <a:ext cx="1706880" cy="46151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单位符号：</a:t>
            </a:r>
            <a:endParaRPr lang="en-US" altLang="zh-CN" sz="2400">
              <a:latin typeface="微软雅黑" charset="-122"/>
              <a:ea typeface="微软雅黑" panose="020B0503020204020204" charset="-122"/>
            </a:endParaRPr>
          </a:p>
        </p:txBody>
      </p:sp>
      <p:sp>
        <p:nvSpPr>
          <p:cNvPr id="10" name="Rectangle 4"/>
          <p:cNvSpPr/>
          <p:nvPr/>
        </p:nvSpPr>
        <p:spPr>
          <a:xfrm>
            <a:off x="2260283" y="3100105"/>
            <a:ext cx="211147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1kW=1000W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88621" y="3101697"/>
            <a:ext cx="1693863" cy="461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单位换算：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8620" y="3852533"/>
            <a:ext cx="7985760" cy="83072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R="0" defTabSz="975995" rtl="0">
              <a:buClrTx/>
              <a:buSzTx/>
              <a:defRPr/>
            </a:pPr>
            <a:r>
              <a:rPr lang="en-US" altLang="zh-CN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</a:t>
            </a: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某电动机工作时的电功率为</a:t>
            </a:r>
            <a:r>
              <a:rPr lang="en-US" altLang="zh-CN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60kW</a:t>
            </a: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表示：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电动机每秒钟消耗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60000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焦的电能</a:t>
            </a:r>
            <a:r>
              <a:rPr lang="zh-CN" altLang="en-US" sz="2400" kern="1200" noProof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0528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38535" y="248230"/>
            <a:ext cx="6555639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二、</a:t>
            </a:r>
            <a:r>
              <a:rPr lang="zh-CN" altLang="en-US">
                <a:sym typeface="宋体" panose="02010600030101010101" pitchFamily="2" charset="-122"/>
              </a:rPr>
              <a:t>探究小灯泡的电功率跟哪些因素有关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70510" y="863192"/>
            <a:ext cx="1941830" cy="462788"/>
            <a:chOff x="496827" y="22198"/>
            <a:chExt cx="1530632" cy="1702028"/>
          </a:xfrm>
        </p:grpSpPr>
        <p:sp>
          <p:nvSpPr>
            <p:cNvPr id="9" name="Shape 108"/>
            <p:cNvSpPr/>
            <p:nvPr/>
          </p:nvSpPr>
          <p:spPr>
            <a:xfrm>
              <a:off x="515602" y="22198"/>
              <a:ext cx="1423614" cy="1702028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496827" y="22198"/>
              <a:ext cx="1530632" cy="16973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D6F5F5"/>
                  </a:solidFill>
                  <a:effectLst/>
                  <a:uLnTx/>
                  <a:uFillTx/>
                  <a:latin typeface="宋体" panose="02010600030101010101" pitchFamily="2" charset="-122"/>
                  <a:ea typeface="幼圆" panose="02010509060101010101" pitchFamily="49" charset="-122"/>
                  <a:cs typeface="+mn-cs"/>
                  <a:sym typeface="微软雅黑" panose="020B0503020204020204" charset="-122"/>
                </a:rPr>
                <a:t>实验探究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57730" y="863192"/>
            <a:ext cx="686341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探究灯泡的电功率跟哪些因素有关（控制变量法）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455" y="1666546"/>
            <a:ext cx="1631214" cy="461663"/>
          </a:xfrm>
          <a:prstGeom prst="rect">
            <a:avLst/>
          </a:prstGeom>
          <a:gradFill>
            <a:gsLst>
              <a:gs pos="0">
                <a:srgbClr val="9EE256"/>
              </a:gs>
              <a:gs pos="100000">
                <a:srgbClr val="52762D"/>
              </a:gs>
            </a:gsLst>
            <a:lin ang="5400000" scaled="0"/>
          </a:gradFill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猜想与假设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charset="-122"/>
              <a:ea typeface="微软雅黑" panose="020B0503020204020204" charset="-122"/>
              <a:cs typeface="Arial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02131" y="2566021"/>
            <a:ext cx="6820535" cy="194154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eaLnBrk="0" hangingPunct="0"/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有人说：电功率可能跟电压有关，电压越高，电功率越大。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有人说：电功率可能跟电流有关，电流越大，电功率越大。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eaLnBrk="0" hangingPunc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你同意他们的看法吗？你的猜想又是什么？</a:t>
            </a:r>
            <a:endParaRPr kumimoji="0" lang="zh-CN" altLang="en-US" sz="2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0263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1112</Words>
  <Application>Microsoft Office PowerPoint</Application>
  <PresentationFormat>全屏显示(16:9)</PresentationFormat>
  <Paragraphs>78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2020-08-28T01:09:24Z</dcterms:created>
  <dcterms:modified xsi:type="dcterms:W3CDTF">2020-11-18T14:04:01Z</dcterms:modified>
</cp:coreProperties>
</file>